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70" r:id="rId9"/>
    <p:sldId id="268" r:id="rId10"/>
    <p:sldId id="271" r:id="rId11"/>
    <p:sldId id="272" r:id="rId12"/>
    <p:sldId id="269" r:id="rId13"/>
    <p:sldId id="275" r:id="rId14"/>
    <p:sldId id="284" r:id="rId15"/>
    <p:sldId id="285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54"/>
    <p:restoredTop sz="94703"/>
  </p:normalViewPr>
  <p:slideViewPr>
    <p:cSldViewPr snapToGrid="0">
      <p:cViewPr varScale="1">
        <p:scale>
          <a:sx n="92" d="100"/>
          <a:sy n="92" d="100"/>
        </p:scale>
        <p:origin x="8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2A890-745B-BB4B-AF50-DC54C0BE7BD6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21F85-143D-374F-84EE-C99F54D445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65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EB073-861F-DB0F-D637-DFA62FCE3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50EFF6-EB1D-DD03-0869-A2A45066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AA99DD-6F4A-0A52-85F9-C2D1B4EE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895-5973-364B-AAFB-417097673580}" type="datetime1">
              <a:rPr lang="de-CH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8F41A4-7DEE-6526-ED2D-57F7AE08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A14020-FF36-4A59-2A8D-5A8370D8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38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6503A-B60D-6104-54C3-29D8A3B1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D59304-E592-8679-BBF4-2A0301127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19C326-6AAF-0231-4C96-41B96904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28D2-7070-9043-93D6-01E94D0A2852}" type="datetime1">
              <a:rPr lang="de-CH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1E2A94-48F3-2DC6-5FDD-635EEF2A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4B9D31-EC7D-3756-59DB-AD2F45A5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50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A9FE6BB-AC54-208D-5D81-3F46A2893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FDF4AF-E6F3-C93C-726C-A69100ACB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082CCD-D68F-4D0F-61FD-3745C2EC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2E54-D078-5B49-B156-2AA10DE530B6}" type="datetime1">
              <a:rPr lang="de-CH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7DDBFB-12EA-B7EA-EDA2-C4034B51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6E92D0-71C8-125C-01BC-3F24FAF3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848E-D323-DA8A-34DD-E5D2676C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68D539-1063-98BE-34E9-07EB3D529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5F5E8F-6347-82DB-AECD-04ECA8F5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AAC-4FAA-D342-B58A-B45BCC72B5CA}" type="datetime1">
              <a:rPr lang="de-CH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A07AE5-001D-D16C-6F89-BC797AD4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80B113-6D8D-7212-1E9B-CB941870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74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5DD4C-DE39-DF9C-9FCC-283B5AB6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3DFAA7-3CA3-FA22-DCD1-096B3DE05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3B4CBE-7748-47DA-3088-2D7957F1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12B-9805-824C-8955-DE0621E64FA3}" type="datetime1">
              <a:rPr lang="de-CH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5B4A2-7637-E63A-7531-261BA5D7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00B8F3-9632-253A-6907-3E771343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89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DCF47-0E2F-014F-F70A-3D8C4F0F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C2012E-7E5A-1B0B-F10B-DED4ED3C8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68C97E-D0A8-F2D8-E0B1-9DA089B89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B0D330-03BC-09F1-E24F-C914C7E4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C9F-4A03-D643-82BA-684567EEBB5F}" type="datetime1">
              <a:rPr lang="de-CH" smtClean="0"/>
              <a:t>18.07.2023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09AB1C-ED6F-2957-7147-D356D633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3FDDD9-CA33-DFF4-B8D8-B723DE1F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77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7247F-8DC6-5DAF-9CAF-12D650B8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F8D45D-5119-6AA3-377E-CC578E84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1D03AE-BF9C-8FB3-5279-2FF7EBE76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E378CE-F61A-716B-5FD1-B44A5F68F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573CFB-3CA3-C5BD-1355-26ECCB93E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9E535CF-B192-D994-9EF6-2DB08F6D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7F77-62EB-E04A-A539-A2E26127D05D}" type="datetime1">
              <a:rPr lang="de-CH" smtClean="0"/>
              <a:t>18.07.2023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3AC540-5427-7D5B-1384-C1F52793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7AF2A3-A444-B83F-B556-728662D5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9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DB888-D93E-8A43-AB20-69989549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26B19D-021E-7E0D-318E-5A8A9EA2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2E2D-41B0-A94C-AD6E-4704D0FA49D8}" type="datetime1">
              <a:rPr lang="de-CH" smtClean="0"/>
              <a:t>18.07.2023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FA25BC-CD67-2851-EAAF-F71A539A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892CBA-038A-DFAA-3C7A-015DC745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34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33512A-29D7-8CC4-D684-1F1101A4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70C-8279-5343-9B92-D66AE4C165AC}" type="datetime1">
              <a:rPr lang="de-CH" smtClean="0"/>
              <a:t>18.07.2023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3C0087-A4BE-B0CA-C0A3-9864021A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9B9903-63F9-505F-A182-300817EA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14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7DB71-CAD6-4DBE-0816-282F7739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A192C3-67D1-C6C6-E05A-241C245AF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C95931-C7C3-B8E6-BECA-F3AB8EE76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A54555-48B7-C08B-A3E4-C638D24E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F402-6361-4C49-B863-3F6D936541B6}" type="datetime1">
              <a:rPr lang="de-CH" smtClean="0"/>
              <a:t>18.07.2023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0B5440-303D-75FF-B01D-C6A10C21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9B3156-29E5-0E45-197D-63D81C19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20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50632-A366-46A0-4E79-9E30BD94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FD9A26-02C2-2EFA-9A9C-0981FF8C2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EEB832-597E-E6B2-263F-818BB5CA9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B80D77-3FDA-FDB6-F8A5-697BAA4C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D9C4-9F09-BA46-AAC3-5775991F4DDC}" type="datetime1">
              <a:rPr lang="de-CH" smtClean="0"/>
              <a:t>18.07.2023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CBE7E8-A670-58F8-0FE9-37B6C591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7828A9-37D6-855A-8571-E51D70E0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73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FE691E5-4A35-C427-82B9-0527C94B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15B99-54A2-62B2-00ED-3A951D2BD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B6B0EE-CCDD-8032-A912-F26FFDB5A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62BC-5315-9B4E-ABED-1C14C281AB5E}" type="datetime1">
              <a:rPr lang="de-CH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68C1A8-09E0-4A84-1E12-684FF70B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Online Kurs Talentgruppe FVBJ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330936-7E62-E979-8328-46261620C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14DF-F22C-D04A-BE4F-D43EFA524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70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F7C655-D530-2B41-915C-9F1B962A2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de-DE" sz="4800">
                <a:solidFill>
                  <a:srgbClr val="FFFFFF"/>
                </a:solidFill>
              </a:rPr>
              <a:t>SPA</a:t>
            </a:r>
            <a:br>
              <a:rPr lang="de-DE" sz="4800">
                <a:solidFill>
                  <a:srgbClr val="FFFFFF"/>
                </a:solidFill>
              </a:rPr>
            </a:br>
            <a:r>
              <a:rPr lang="de-DE" sz="4800">
                <a:solidFill>
                  <a:srgbClr val="FFFFFF"/>
                </a:solidFill>
              </a:rPr>
              <a:t>DOGSO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2CBBF7-2B0F-95D8-A677-F09EC6386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de-DE" dirty="0"/>
              <a:t>Online-Kurs Talentgruppe FVBJ</a:t>
            </a:r>
            <a:endParaRPr lang="de-DE"/>
          </a:p>
          <a:p>
            <a:pPr algn="l"/>
            <a:r>
              <a:rPr lang="de-DE" dirty="0"/>
              <a:t>13. Juli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8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gelb, Design, Darstellung enthält.&#10;&#10;Automatisch generierte Beschreibung">
            <a:extLst>
              <a:ext uri="{FF2B5EF4-FFF2-40B4-BE49-F238E27FC236}">
                <a16:creationId xmlns:a16="http://schemas.microsoft.com/office/drawing/2014/main" id="{33A946EB-D8A1-24E1-7D92-BCE56A9D4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145256"/>
            <a:ext cx="1498600" cy="1765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3AAE12-44A0-5C7F-101E-604DC5B2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Videotest – Clip B19</a:t>
            </a:r>
            <a:br>
              <a:rPr lang="de-DE" dirty="0"/>
            </a:br>
            <a:r>
              <a:rPr lang="de-DE" dirty="0"/>
              <a:t>RAP-UEFA2022-2: DOGSO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attempt</a:t>
            </a:r>
            <a:r>
              <a:rPr lang="de-DE" dirty="0"/>
              <a:t>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3261A7-E906-01CC-1A45-394174F4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426E70-F0B5-404F-BFE9-E1D553D6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10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EAAA075-5613-F1DD-9A3E-DC9DF1381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193" y="1945666"/>
            <a:ext cx="7670434" cy="437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7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8D21F9-1C44-1824-054F-C85AD6EB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SPA vs. DOGSO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75A35A-C478-727B-1FF9-FC13DEF9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de-DE" dirty="0" err="1"/>
              <a:t>Criterias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(</a:t>
            </a:r>
            <a:r>
              <a:rPr lang="de-DE" b="1" dirty="0"/>
              <a:t>D D D C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Attempt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ball (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down)</a:t>
            </a:r>
          </a:p>
          <a:p>
            <a:endParaRPr lang="de-DE" dirty="0"/>
          </a:p>
          <a:p>
            <a:r>
              <a:rPr lang="de-DE" dirty="0"/>
              <a:t>Be </a:t>
            </a:r>
            <a:r>
              <a:rPr lang="de-DE" dirty="0" err="1"/>
              <a:t>ready</a:t>
            </a:r>
            <a:endParaRPr lang="de-DE" dirty="0"/>
          </a:p>
          <a:p>
            <a:endParaRPr lang="de-DE" dirty="0"/>
          </a:p>
          <a:p>
            <a:r>
              <a:rPr lang="de-DE" dirty="0"/>
              <a:t>Take </a:t>
            </a:r>
            <a:r>
              <a:rPr lang="de-DE" dirty="0" err="1"/>
              <a:t>charge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2A2D85-4B9C-6B24-8CD3-5E787EF3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1F14DF-F22C-D04A-BE4F-D43EFA5246D6}" type="slidenum">
              <a:rPr lang="de-DE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de-D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3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6E848-8B52-07B4-59BF-84E30A93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SPA vs. Lack of respect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E4F38-A688-1939-8618-7A1452BA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de-DE" dirty="0" err="1"/>
              <a:t>Differences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Common </a:t>
            </a:r>
            <a:r>
              <a:rPr lang="de-DE" dirty="0" err="1"/>
              <a:t>ground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Criteria</a:t>
            </a:r>
            <a:endParaRPr lang="de-DE" dirty="0"/>
          </a:p>
          <a:p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03BDF9-4317-1C26-0719-3EDAE13F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1F14DF-F22C-D04A-BE4F-D43EFA5246D6}" type="slidenum">
              <a:rPr lang="de-DE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de-D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6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84B65-BB63-127A-FA74-EB2877E9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SPA vs. DOGSO – Handball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52C8F1-2B84-5489-B0A0-87FBA1CA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B05069-B11A-DF29-04DA-3C7925BDC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4"/>
          <a:stretch/>
        </p:blipFill>
        <p:spPr>
          <a:xfrm>
            <a:off x="6216773" y="1361675"/>
            <a:ext cx="5609053" cy="34417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476AE36-7218-755E-7EFB-6AA919FDF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4" r="4978" b="1812"/>
          <a:stretch/>
        </p:blipFill>
        <p:spPr>
          <a:xfrm>
            <a:off x="366177" y="1390493"/>
            <a:ext cx="5609052" cy="34417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23C4F16-FE55-1B10-92D1-5972D1759BDA}"/>
              </a:ext>
            </a:extLst>
          </p:cNvPr>
          <p:cNvSpPr/>
          <p:nvPr/>
        </p:nvSpPr>
        <p:spPr bwMode="auto">
          <a:xfrm>
            <a:off x="330202" y="5016501"/>
            <a:ext cx="5664199" cy="113775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400" dirty="0"/>
              <a:t>Goalkeeper in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goal</a:t>
            </a:r>
            <a:r>
              <a:rPr lang="de-CH" sz="2400" dirty="0"/>
              <a:t> (save possible)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400" b="1" dirty="0"/>
              <a:t>SPA</a:t>
            </a:r>
            <a:endParaRPr kumimoji="0" lang="de-CH" sz="2400" b="1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4512141-6EF7-2DE8-3AC7-56967668D16C}"/>
              </a:ext>
            </a:extLst>
          </p:cNvPr>
          <p:cNvSpPr/>
          <p:nvPr/>
        </p:nvSpPr>
        <p:spPr bwMode="auto">
          <a:xfrm>
            <a:off x="6226924" y="5016501"/>
            <a:ext cx="5660275" cy="1137758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4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Goal </a:t>
            </a:r>
            <a:r>
              <a:rPr lang="de-CH" sz="2400" dirty="0" err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unattended</a:t>
            </a:r>
            <a:endParaRPr kumimoji="0" lang="de-CH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400" b="1" dirty="0">
                <a:solidFill>
                  <a:schemeClr val="bg1"/>
                </a:solidFill>
              </a:rPr>
              <a:t>DOGSO</a:t>
            </a:r>
            <a:endParaRPr kumimoji="0" lang="de-C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3F4D664-48F1-2D29-80BF-783B2770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0EEB786-833E-0665-F30D-F659C8BA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68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59E0E-23D1-575B-525F-2DF7125F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Shot on Goal </a:t>
            </a:r>
            <a:br>
              <a:rPr lang="de-DE" dirty="0"/>
            </a:br>
            <a:r>
              <a:rPr lang="de-DE" dirty="0" err="1"/>
              <a:t>meaning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971926-9EEA-5B5C-64D6-4FC545ECD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shot</a:t>
            </a:r>
            <a:r>
              <a:rPr lang="de-DE" dirty="0"/>
              <a:t> on </a:t>
            </a:r>
            <a:r>
              <a:rPr lang="de-DE" dirty="0" err="1"/>
              <a:t>goal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direction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ball </a:t>
            </a:r>
            <a:r>
              <a:rPr lang="de-DE" b="1" dirty="0" err="1"/>
              <a:t>should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clearly</a:t>
            </a:r>
            <a:r>
              <a:rPr lang="de-DE" b="1" dirty="0"/>
              <a:t> </a:t>
            </a:r>
            <a:r>
              <a:rPr lang="de-DE" b="1" dirty="0" err="1"/>
              <a:t>within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framework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goal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shot</a:t>
            </a:r>
            <a:r>
              <a:rPr lang="de-DE" dirty="0"/>
              <a:t> on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a </a:t>
            </a:r>
            <a:r>
              <a:rPr lang="de-DE" dirty="0" err="1"/>
              <a:t>safe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goalkeeper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defender</a:t>
            </a:r>
            <a:r>
              <a:rPr lang="de-DE" dirty="0"/>
              <a:t>) </a:t>
            </a:r>
            <a:r>
              <a:rPr lang="de-DE" dirty="0" err="1"/>
              <a:t>or</a:t>
            </a:r>
            <a:r>
              <a:rPr lang="de-DE" dirty="0"/>
              <a:t> a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attacking</a:t>
            </a:r>
            <a:r>
              <a:rPr lang="de-DE" dirty="0"/>
              <a:t> </a:t>
            </a:r>
            <a:r>
              <a:rPr lang="de-DE" dirty="0" err="1"/>
              <a:t>team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A </a:t>
            </a:r>
            <a:r>
              <a:rPr lang="de-DE" b="1" dirty="0" err="1"/>
              <a:t>shot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hits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post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crossbar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goes</a:t>
            </a:r>
            <a:r>
              <a:rPr lang="de-DE" b="1" dirty="0"/>
              <a:t> </a:t>
            </a:r>
            <a:r>
              <a:rPr lang="de-DE" b="1" dirty="0" err="1"/>
              <a:t>wide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high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has</a:t>
            </a:r>
            <a:r>
              <a:rPr lang="de-DE" b="1" dirty="0"/>
              <a:t> </a:t>
            </a:r>
            <a:r>
              <a:rPr lang="de-DE" b="1" dirty="0" err="1"/>
              <a:t>previously</a:t>
            </a:r>
            <a:r>
              <a:rPr lang="de-DE" b="1" dirty="0"/>
              <a:t> </a:t>
            </a:r>
            <a:r>
              <a:rPr lang="de-DE" b="1" dirty="0" err="1"/>
              <a:t>been</a:t>
            </a:r>
            <a:r>
              <a:rPr lang="de-DE" b="1" dirty="0"/>
              <a:t> </a:t>
            </a:r>
            <a:r>
              <a:rPr lang="de-DE" b="1" dirty="0" err="1"/>
              <a:t>intercepted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another</a:t>
            </a:r>
            <a:r>
              <a:rPr lang="de-DE" b="1" dirty="0"/>
              <a:t> </a:t>
            </a:r>
            <a:r>
              <a:rPr lang="de-DE" b="1" dirty="0" err="1"/>
              <a:t>player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not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considered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shot</a:t>
            </a:r>
            <a:r>
              <a:rPr lang="de-DE" b="1" dirty="0"/>
              <a:t> on </a:t>
            </a:r>
            <a:r>
              <a:rPr lang="de-DE" b="1" dirty="0" err="1"/>
              <a:t>goal</a:t>
            </a: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A9FF5-5C6D-7FED-32FA-48B9C042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376EA5-98B4-06E3-D976-D6AE1DB9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010B4-E1F9-7C6D-3F3C-464833FE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Handball </a:t>
            </a:r>
            <a:r>
              <a:rPr lang="de-DE" b="1" dirty="0" err="1"/>
              <a:t>offences</a:t>
            </a:r>
            <a:br>
              <a:rPr lang="de-DE" dirty="0"/>
            </a:br>
            <a:r>
              <a:rPr lang="de-DE" dirty="0"/>
              <a:t>PK / DFK and Yellow Card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4EAAA8-0954-0C05-3653-A2FCC405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some circumstances, the offender should still be cautioned for a handball offence, for example when: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shot towards the goal is stopped by </a:t>
            </a:r>
            <a:r>
              <a:rPr lang="en-US" b="1" dirty="0"/>
              <a:t>deliberate (clearly unsporting) handball</a:t>
            </a:r>
            <a:r>
              <a:rPr lang="en-US" dirty="0"/>
              <a:t> or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pass to another attacker </a:t>
            </a:r>
            <a:r>
              <a:rPr lang="en-US" dirty="0"/>
              <a:t>is clearly prevented and thus </a:t>
            </a:r>
            <a:r>
              <a:rPr lang="en-US" b="1" dirty="0"/>
              <a:t>stopped a promising attack</a:t>
            </a:r>
            <a:r>
              <a:rPr lang="en-US" dirty="0"/>
              <a:t>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08A7E2-1EEF-3948-EA48-BA8EF07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A70BB9-D832-48E1-7468-7223F680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15</a:t>
            </a:fld>
            <a:endParaRPr lang="de-DE"/>
          </a:p>
        </p:txBody>
      </p:sp>
      <p:pic>
        <p:nvPicPr>
          <p:cNvPr id="7" name="Grafik 6" descr="Ein Bild, das Screenshot, gelb, Design, Darstellung enthält.&#10;&#10;Automatisch generierte Beschreibung">
            <a:extLst>
              <a:ext uri="{FF2B5EF4-FFF2-40B4-BE49-F238E27FC236}">
                <a16:creationId xmlns:a16="http://schemas.microsoft.com/office/drawing/2014/main" id="{379D35F1-4EF8-8210-7509-1ADF4E502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0" y="145256"/>
            <a:ext cx="1498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2C973C-6460-0C65-1FAE-E52C9266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919AD6-E8DD-6939-1ED6-FE21441E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de-DE" dirty="0"/>
              <a:t>Stick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criteria</a:t>
            </a:r>
            <a:endParaRPr lang="de-DE" dirty="0"/>
          </a:p>
          <a:p>
            <a:endParaRPr lang="de-DE" dirty="0"/>
          </a:p>
          <a:p>
            <a:r>
              <a:rPr lang="de-DE" dirty="0"/>
              <a:t>Focus </a:t>
            </a:r>
          </a:p>
          <a:p>
            <a:endParaRPr lang="de-DE" dirty="0"/>
          </a:p>
          <a:p>
            <a:r>
              <a:rPr lang="de-DE" b="1" dirty="0"/>
              <a:t>BE READY</a:t>
            </a:r>
            <a:r>
              <a:rPr lang="de-DE" dirty="0"/>
              <a:t> and </a:t>
            </a:r>
            <a:r>
              <a:rPr lang="de-DE" b="1" dirty="0"/>
              <a:t>TAKE CHARGE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70FDFD-A3B6-6655-7170-7D65D1E3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1F14DF-F22C-D04A-BE4F-D43EFA5246D6}" type="slidenum">
              <a:rPr lang="de-DE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de-D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24A7B8-E082-F5D4-C4C8-A6F99E6F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E1F5964E-4BB0-A9A3-4B75-17F7E2EA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1F14DF-F22C-D04A-BE4F-D43EFA5246D6}" type="slidenum">
              <a:rPr lang="de-DE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de-D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nhaltsplatzhalter 2" descr="Fragen mit einfarbiger Füllung">
            <a:extLst>
              <a:ext uri="{FF2B5EF4-FFF2-40B4-BE49-F238E27FC236}">
                <a16:creationId xmlns:a16="http://schemas.microsoft.com/office/drawing/2014/main" id="{BD7BECB1-A88D-090D-B555-64695849E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3361" y="2865079"/>
            <a:ext cx="2725274" cy="27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3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A75A2C-CDA1-5F70-1B74-770F6B33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e-DE" sz="4000">
                <a:solidFill>
                  <a:srgbClr val="FFFFFF"/>
                </a:solidFill>
              </a:rPr>
              <a:t>Outlook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3EC1A4-42A3-A483-EAE8-4BC8435D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e-DE" sz="2000" dirty="0"/>
              <a:t>KO-Test 15.08.23 in Lyss</a:t>
            </a:r>
          </a:p>
          <a:p>
            <a:r>
              <a:rPr lang="de-DE" sz="2000" dirty="0"/>
              <a:t>Video-Test: Swiss RAP 2023-1 (link on </a:t>
            </a:r>
            <a:r>
              <a:rPr lang="de-DE" sz="2000" dirty="0" err="1"/>
              <a:t>website</a:t>
            </a:r>
            <a:r>
              <a:rPr lang="de-DE" sz="2000" dirty="0"/>
              <a:t>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3AF1D6-95DB-C2CA-FDA1-482B34A8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1F14DF-F22C-D04A-BE4F-D43EFA5246D6}" type="slidenum">
              <a:rPr lang="de-DE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de-D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5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02168-89F3-1263-9A95-393FA45F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SPA vs. DOGSO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F4017AA-9E0C-34D4-9E0D-C313AC92A6A2}"/>
              </a:ext>
            </a:extLst>
          </p:cNvPr>
          <p:cNvSpPr/>
          <p:nvPr/>
        </p:nvSpPr>
        <p:spPr bwMode="auto">
          <a:xfrm>
            <a:off x="6226924" y="5016501"/>
            <a:ext cx="5660275" cy="1137758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900" dirty="0">
                <a:solidFill>
                  <a:schemeClr val="bg1"/>
                </a:solidFill>
              </a:rPr>
              <a:t>Vereiteln einer offensichtlichen Torchance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DOGSO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900" u="sng" dirty="0" err="1">
                <a:solidFill>
                  <a:schemeClr val="bg1"/>
                </a:solidFill>
              </a:rPr>
              <a:t>D</a:t>
            </a:r>
            <a:r>
              <a:rPr lang="de-CH" sz="1900" dirty="0" err="1">
                <a:solidFill>
                  <a:schemeClr val="bg1"/>
                </a:solidFill>
              </a:rPr>
              <a:t>enying</a:t>
            </a:r>
            <a:r>
              <a:rPr lang="de-CH" sz="1900" dirty="0">
                <a:solidFill>
                  <a:schemeClr val="bg1"/>
                </a:solidFill>
              </a:rPr>
              <a:t> an </a:t>
            </a:r>
            <a:r>
              <a:rPr lang="de-CH" sz="1900" u="sng" dirty="0" err="1">
                <a:solidFill>
                  <a:schemeClr val="bg1"/>
                </a:solidFill>
              </a:rPr>
              <a:t>O</a:t>
            </a:r>
            <a:r>
              <a:rPr lang="de-CH" sz="1900" dirty="0" err="1">
                <a:solidFill>
                  <a:schemeClr val="bg1"/>
                </a:solidFill>
              </a:rPr>
              <a:t>bvious</a:t>
            </a:r>
            <a:r>
              <a:rPr lang="de-CH" sz="1900" dirty="0">
                <a:solidFill>
                  <a:schemeClr val="bg1"/>
                </a:solidFill>
              </a:rPr>
              <a:t> </a:t>
            </a:r>
            <a:r>
              <a:rPr lang="de-CH" sz="1900" u="sng" dirty="0">
                <a:solidFill>
                  <a:schemeClr val="bg1"/>
                </a:solidFill>
              </a:rPr>
              <a:t>G</a:t>
            </a:r>
            <a:r>
              <a:rPr lang="de-CH" sz="1900" dirty="0">
                <a:solidFill>
                  <a:schemeClr val="bg1"/>
                </a:solidFill>
              </a:rPr>
              <a:t>oal </a:t>
            </a:r>
            <a:r>
              <a:rPr lang="de-CH" sz="1900" u="sng" dirty="0">
                <a:solidFill>
                  <a:schemeClr val="bg1"/>
                </a:solidFill>
              </a:rPr>
              <a:t>S</a:t>
            </a:r>
            <a:r>
              <a:rPr lang="de-CH" sz="1900" dirty="0">
                <a:solidFill>
                  <a:schemeClr val="bg1"/>
                </a:solidFill>
              </a:rPr>
              <a:t>coring </a:t>
            </a:r>
            <a:r>
              <a:rPr lang="de-CH" sz="1900" u="sng" dirty="0" err="1">
                <a:solidFill>
                  <a:schemeClr val="bg1"/>
                </a:solidFill>
              </a:rPr>
              <a:t>O</a:t>
            </a:r>
            <a:r>
              <a:rPr lang="de-CH" sz="1900" dirty="0" err="1">
                <a:solidFill>
                  <a:schemeClr val="bg1"/>
                </a:solidFill>
              </a:rPr>
              <a:t>pportunity</a:t>
            </a:r>
            <a:endParaRPr kumimoji="0" lang="de-CH" sz="19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E95056-0B2F-6210-234F-029DA0A23853}"/>
              </a:ext>
            </a:extLst>
          </p:cNvPr>
          <p:cNvSpPr/>
          <p:nvPr/>
        </p:nvSpPr>
        <p:spPr bwMode="auto">
          <a:xfrm>
            <a:off x="330202" y="5016501"/>
            <a:ext cx="5664199" cy="113775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90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Unterbinden eines aussichtsreichen Angriffs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400" b="1" dirty="0"/>
              <a:t>SPA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900" u="sng" dirty="0" err="1"/>
              <a:t>S</a:t>
            </a:r>
            <a:r>
              <a:rPr lang="de-CH" sz="1900" dirty="0" err="1"/>
              <a:t>topping</a:t>
            </a:r>
            <a:r>
              <a:rPr lang="de-CH" sz="1900" dirty="0"/>
              <a:t> a </a:t>
            </a:r>
            <a:r>
              <a:rPr lang="de-CH" sz="1900" u="sng" dirty="0"/>
              <a:t>P</a:t>
            </a:r>
            <a:r>
              <a:rPr lang="de-CH" sz="1900" dirty="0"/>
              <a:t>romising </a:t>
            </a:r>
            <a:r>
              <a:rPr lang="de-CH" sz="1900" u="sng" dirty="0" err="1"/>
              <a:t>A</a:t>
            </a:r>
            <a:r>
              <a:rPr lang="de-CH" sz="1900" dirty="0" err="1"/>
              <a:t>ttack</a:t>
            </a:r>
            <a:endParaRPr kumimoji="0" lang="de-CH" sz="190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C9E32B0-5EF4-5515-AC85-B022520DB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7"/>
          <a:stretch/>
        </p:blipFill>
        <p:spPr>
          <a:xfrm>
            <a:off x="6226924" y="1364550"/>
            <a:ext cx="5660275" cy="3531213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2017A34-5A99-A45D-D1D8-9D2365242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35E9DB0-BFB5-0BEA-7ADF-48E93613D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4" r="2880" b="3309"/>
          <a:stretch/>
        </p:blipFill>
        <p:spPr>
          <a:xfrm>
            <a:off x="334126" y="1362324"/>
            <a:ext cx="5660275" cy="3527179"/>
          </a:xfrm>
          <a:prstGeom prst="rect">
            <a:avLst/>
          </a:prstGeom>
        </p:spPr>
      </p:pic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E9CAD01D-0188-3687-A05D-61B1C27F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A78FA04-C8C2-47F1-A227-4BEA9D07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8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95B80-BDF8-4DF0-EFFF-B112C1F1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SPA vs. DOGSO</a:t>
            </a:r>
            <a:br>
              <a:rPr lang="de-DE" dirty="0"/>
            </a:br>
            <a:r>
              <a:rPr lang="de-DE" dirty="0" err="1"/>
              <a:t>criteria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D60F4496-E6D1-E536-8BC1-DA98F9A9E280}"/>
              </a:ext>
            </a:extLst>
          </p:cNvPr>
          <p:cNvSpPr txBox="1">
            <a:spLocks/>
          </p:cNvSpPr>
          <p:nvPr/>
        </p:nvSpPr>
        <p:spPr>
          <a:xfrm>
            <a:off x="6552097" y="1570726"/>
            <a:ext cx="5248063" cy="97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‒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9pPr>
          </a:lstStyle>
          <a:p>
            <a:pPr marL="0" indent="0" algn="ctr">
              <a:buNone/>
            </a:pPr>
            <a:r>
              <a:rPr lang="de-CH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endParaRPr lang="de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3CA48F8-FB4D-EE85-DF7E-811AA267A5DB}"/>
              </a:ext>
            </a:extLst>
          </p:cNvPr>
          <p:cNvSpPr txBox="1">
            <a:spLocks/>
          </p:cNvSpPr>
          <p:nvPr/>
        </p:nvSpPr>
        <p:spPr>
          <a:xfrm>
            <a:off x="6552096" y="2755137"/>
            <a:ext cx="5248063" cy="97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‒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9pPr>
          </a:lstStyle>
          <a:p>
            <a:pPr marL="0" indent="0" algn="ctr">
              <a:buNone/>
            </a:pPr>
            <a:r>
              <a:rPr lang="de-CH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de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EEB72022-ED5C-4E88-2848-F785D148E8B0}"/>
              </a:ext>
            </a:extLst>
          </p:cNvPr>
          <p:cNvSpPr txBox="1">
            <a:spLocks/>
          </p:cNvSpPr>
          <p:nvPr/>
        </p:nvSpPr>
        <p:spPr>
          <a:xfrm>
            <a:off x="6552096" y="4002682"/>
            <a:ext cx="5248063" cy="97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‒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9pPr>
          </a:lstStyle>
          <a:p>
            <a:pPr marL="0" indent="0" algn="ctr">
              <a:buNone/>
            </a:pPr>
            <a:r>
              <a:rPr lang="de-CH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Defenders</a:t>
            </a:r>
            <a:endParaRPr lang="de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3247292-CD1B-B552-B2D8-DA4039B22B57}"/>
              </a:ext>
            </a:extLst>
          </p:cNvPr>
          <p:cNvSpPr txBox="1">
            <a:spLocks/>
          </p:cNvSpPr>
          <p:nvPr/>
        </p:nvSpPr>
        <p:spPr>
          <a:xfrm>
            <a:off x="6552096" y="5260379"/>
            <a:ext cx="5248063" cy="97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‒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Segoe UI" pitchFamily="34" charset="0"/>
              <a:buChar char="‐"/>
              <a:defRPr sz="2000" kern="120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9pPr>
          </a:lstStyle>
          <a:p>
            <a:pPr marL="0" indent="0" algn="ctr">
              <a:buNone/>
            </a:pPr>
            <a:r>
              <a:rPr lang="de-CH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(Ball)</a:t>
            </a:r>
            <a:endParaRPr lang="de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5 rules in football that most fans are confused or unaware about">
            <a:extLst>
              <a:ext uri="{FF2B5EF4-FFF2-40B4-BE49-F238E27FC236}">
                <a16:creationId xmlns:a16="http://schemas.microsoft.com/office/drawing/2014/main" id="{233EBFFE-D700-FAE9-B0B1-888A1E4A48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r="2121"/>
          <a:stretch/>
        </p:blipFill>
        <p:spPr bwMode="auto">
          <a:xfrm>
            <a:off x="805868" y="2118202"/>
            <a:ext cx="4834036" cy="32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D3BF13F-FA93-4F10-08E2-4425F37F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8F84D8E-33C0-8B4B-2E1E-6D28BB98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6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B2C96-9D64-977A-4E64-2E42D222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Inside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penalty</a:t>
            </a:r>
            <a:r>
              <a:rPr lang="de-DE" b="1" dirty="0"/>
              <a:t> </a:t>
            </a:r>
            <a:r>
              <a:rPr lang="de-DE" b="1" dirty="0" err="1"/>
              <a:t>area</a:t>
            </a:r>
            <a:br>
              <a:rPr lang="de-DE" dirty="0"/>
            </a:b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disciplinary</a:t>
            </a:r>
            <a:r>
              <a:rPr lang="de-DE" dirty="0"/>
              <a:t> </a:t>
            </a:r>
            <a:r>
              <a:rPr lang="de-DE" dirty="0" err="1"/>
              <a:t>sanction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010F3B-FB1E-4307-C49D-0C148B4B0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AC0759E-AB03-6D6E-ED5C-59AF15954DEE}"/>
              </a:ext>
            </a:extLst>
          </p:cNvPr>
          <p:cNvSpPr/>
          <p:nvPr/>
        </p:nvSpPr>
        <p:spPr bwMode="auto">
          <a:xfrm>
            <a:off x="1985033" y="1858102"/>
            <a:ext cx="1965162" cy="13854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5" name="Grafik 4" descr="Fußball mit einfarbiger Füllung">
            <a:extLst>
              <a:ext uri="{FF2B5EF4-FFF2-40B4-BE49-F238E27FC236}">
                <a16:creationId xmlns:a16="http://schemas.microsoft.com/office/drawing/2014/main" id="{29229652-5DFE-C47D-C1B2-214C033A3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4732" y="1857086"/>
            <a:ext cx="1385403" cy="138540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2401736-3F6A-EE57-22F1-5FDB7A64747B}"/>
              </a:ext>
            </a:extLst>
          </p:cNvPr>
          <p:cNvSpPr/>
          <p:nvPr/>
        </p:nvSpPr>
        <p:spPr bwMode="auto">
          <a:xfrm>
            <a:off x="8231986" y="1846406"/>
            <a:ext cx="1965162" cy="13854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8" name="Grafik 7" descr="Fußball mit einfarbiger Füllung">
            <a:extLst>
              <a:ext uri="{FF2B5EF4-FFF2-40B4-BE49-F238E27FC236}">
                <a16:creationId xmlns:a16="http://schemas.microsoft.com/office/drawing/2014/main" id="{657A7AC3-C0E3-4C3F-E741-66056D565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8658" y="1838161"/>
            <a:ext cx="1385403" cy="1385403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9959BC6-8939-7FD5-756E-4A2402F3BF4B}"/>
              </a:ext>
            </a:extLst>
          </p:cNvPr>
          <p:cNvCxnSpPr>
            <a:cxnSpLocks/>
          </p:cNvCxnSpPr>
          <p:nvPr/>
        </p:nvCxnSpPr>
        <p:spPr bwMode="auto">
          <a:xfrm flipV="1">
            <a:off x="8218779" y="1895559"/>
            <a:ext cx="1965162" cy="1302925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D5FB00D-652B-B921-07F3-BCB3C5E49FBB}"/>
              </a:ext>
            </a:extLst>
          </p:cNvPr>
          <p:cNvCxnSpPr>
            <a:cxnSpLocks/>
          </p:cNvCxnSpPr>
          <p:nvPr/>
        </p:nvCxnSpPr>
        <p:spPr bwMode="auto">
          <a:xfrm>
            <a:off x="8218779" y="1854650"/>
            <a:ext cx="1965162" cy="1368914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B96AE860-0C2C-4C2E-E5F6-6FB9E43B1642}"/>
              </a:ext>
            </a:extLst>
          </p:cNvPr>
          <p:cNvSpPr/>
          <p:nvPr/>
        </p:nvSpPr>
        <p:spPr bwMode="auto">
          <a:xfrm>
            <a:off x="1276635" y="3715390"/>
            <a:ext cx="3401596" cy="5718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2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TACKLING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01E9454-BED7-B511-8F3E-68DDF9E22131}"/>
              </a:ext>
            </a:extLst>
          </p:cNvPr>
          <p:cNvSpPr/>
          <p:nvPr/>
        </p:nvSpPr>
        <p:spPr bwMode="auto">
          <a:xfrm>
            <a:off x="1276635" y="4473178"/>
            <a:ext cx="3401596" cy="5718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2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TRIPPING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0EF5A32-4343-A81A-9E1E-285657E611BB}"/>
              </a:ext>
            </a:extLst>
          </p:cNvPr>
          <p:cNvSpPr/>
          <p:nvPr/>
        </p:nvSpPr>
        <p:spPr bwMode="auto">
          <a:xfrm>
            <a:off x="1276635" y="5230966"/>
            <a:ext cx="3748743" cy="5718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2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GOALKEEPER</a:t>
            </a:r>
            <a:r>
              <a:rPr kumimoji="0" lang="de-CH" sz="2200" b="1" i="0" u="none" strike="noStrike" cap="none" normalizeH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 WITH HAND</a:t>
            </a:r>
            <a:endParaRPr kumimoji="0" lang="de-CH" sz="2200" b="1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E5BBF9-6A02-6FB1-A942-DBB6175DDABB}"/>
              </a:ext>
            </a:extLst>
          </p:cNvPr>
          <p:cNvSpPr/>
          <p:nvPr/>
        </p:nvSpPr>
        <p:spPr bwMode="auto">
          <a:xfrm>
            <a:off x="7982509" y="3721462"/>
            <a:ext cx="2464116" cy="5718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2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HOLDING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BF0C7D9-6DBA-20BF-458F-37029E23C6FF}"/>
              </a:ext>
            </a:extLst>
          </p:cNvPr>
          <p:cNvSpPr/>
          <p:nvPr/>
        </p:nvSpPr>
        <p:spPr bwMode="auto">
          <a:xfrm>
            <a:off x="7982509" y="4473177"/>
            <a:ext cx="2464116" cy="5718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2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PUSHING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F889DC3-96FB-B750-0BA1-B8ACE3701234}"/>
              </a:ext>
            </a:extLst>
          </p:cNvPr>
          <p:cNvSpPr/>
          <p:nvPr/>
        </p:nvSpPr>
        <p:spPr bwMode="auto">
          <a:xfrm>
            <a:off x="7982509" y="5224892"/>
            <a:ext cx="2464116" cy="5718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2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PULLING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8AEBD3C-D693-2DEE-AF20-802E36404860}"/>
              </a:ext>
            </a:extLst>
          </p:cNvPr>
          <p:cNvSpPr/>
          <p:nvPr/>
        </p:nvSpPr>
        <p:spPr bwMode="auto">
          <a:xfrm>
            <a:off x="7982509" y="5976607"/>
            <a:ext cx="2464116" cy="5718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2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</a:rPr>
              <a:t>HANDBALL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B07E7E1F-9A74-0AA0-3306-F6C7BD11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7E250B12-10F3-0F13-775F-69392F76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4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0EDE32-9543-7509-5587-947A14CE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Breakout Rooms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B3C85F-B9E8-7425-1672-A4F2CE9A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de-DE"/>
              <a:t>5 </a:t>
            </a:r>
            <a:r>
              <a:rPr lang="de-DE" dirty="0"/>
              <a:t>Clips</a:t>
            </a:r>
          </a:p>
          <a:p>
            <a:endParaRPr lang="de-DE" dirty="0"/>
          </a:p>
          <a:p>
            <a:r>
              <a:rPr lang="de-DE" dirty="0" err="1"/>
              <a:t>Discuss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Argue</a:t>
            </a:r>
            <a:r>
              <a:rPr lang="de-DE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1D56F8-AD6B-F46C-7AFA-418931C1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1F14DF-F22C-D04A-BE4F-D43EFA5246D6}" type="slidenum">
              <a:rPr lang="de-DE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de-D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Grafik 8" descr="Ein Bild, das Grafiken, Muster, Kreis, Design enthält.&#10;&#10;Automatisch generierte Beschreibung">
            <a:extLst>
              <a:ext uri="{FF2B5EF4-FFF2-40B4-BE49-F238E27FC236}">
                <a16:creationId xmlns:a16="http://schemas.microsoft.com/office/drawing/2014/main" id="{7D415958-A303-F4D7-FE8C-50C7314B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73" y="1740431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6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9AD43-C36D-342C-9FC6-DD956E14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Videotest – Clip B9</a:t>
            </a:r>
            <a:br>
              <a:rPr lang="de-DE" dirty="0"/>
            </a:br>
            <a:r>
              <a:rPr lang="de-DE" dirty="0"/>
              <a:t>RAP-UEFA2022-2: SPA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C1DD28-25A0-8759-F4B4-E0AD546B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C057F2-F496-06CD-CE61-1E4299C6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FAAED3E-A680-E1D0-15BB-FD1238A0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45256"/>
            <a:ext cx="1498600" cy="17653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818E59-75B0-E28C-AD73-F3B069A6B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968" y="1659759"/>
            <a:ext cx="7754324" cy="44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EB301-59EB-64DA-E04F-4295C3F1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Videotest – Clip B11</a:t>
            </a:r>
            <a:br>
              <a:rPr lang="de-DE" dirty="0"/>
            </a:br>
            <a:r>
              <a:rPr lang="de-DE" dirty="0"/>
              <a:t>RAP-UEFA2022-2: SPA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231ED5-E55F-48B8-600E-72DFC65B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5F29AA-C36D-354B-7FC2-185D4F21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7</a:t>
            </a:fld>
            <a:endParaRPr lang="de-DE"/>
          </a:p>
        </p:txBody>
      </p:sp>
      <p:pic>
        <p:nvPicPr>
          <p:cNvPr id="5" name="Grafik 4" descr="Ein Bild, das Screenshot, gelb, Design, Darstellung enthält.&#10;&#10;Automatisch generierte Beschreibung">
            <a:extLst>
              <a:ext uri="{FF2B5EF4-FFF2-40B4-BE49-F238E27FC236}">
                <a16:creationId xmlns:a16="http://schemas.microsoft.com/office/drawing/2014/main" id="{6C8FB425-3E8B-3623-D79A-48D8F90F2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45256"/>
            <a:ext cx="1498600" cy="1765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D9EF90-B257-A2AE-C1EE-89074A564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525" y="1910556"/>
            <a:ext cx="7276646" cy="41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1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EF98C-28E9-BF56-786C-3ACF4C42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Videotest – Clip B16</a:t>
            </a:r>
            <a:br>
              <a:rPr lang="de-DE" dirty="0"/>
            </a:br>
            <a:r>
              <a:rPr lang="de-DE" dirty="0"/>
              <a:t>RAP-UEFA2022-2: DOGSO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D3163-96BE-477A-4B54-2F7000A3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D9737E-9755-70D7-92E7-D9205999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8</a:t>
            </a:fld>
            <a:endParaRPr lang="de-DE"/>
          </a:p>
        </p:txBody>
      </p:sp>
      <p:pic>
        <p:nvPicPr>
          <p:cNvPr id="5" name="Grafik 4" descr="Ein Bild, das Grafikdesign, Grafiken, Darstellung, Design enthält.&#10;&#10;Automatisch generierte Beschreibung">
            <a:extLst>
              <a:ext uri="{FF2B5EF4-FFF2-40B4-BE49-F238E27FC236}">
                <a16:creationId xmlns:a16="http://schemas.microsoft.com/office/drawing/2014/main" id="{EA7E2466-5F00-A7D2-2788-349C7413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88106"/>
            <a:ext cx="1625600" cy="1879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4BEA2E-1CB0-0E9E-9A47-9DE945FF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87" y="1690688"/>
            <a:ext cx="8297433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D1090-9BBC-703F-30A3-FFE7B642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Videotest – Clip B17</a:t>
            </a:r>
            <a:br>
              <a:rPr lang="de-DE" dirty="0"/>
            </a:br>
            <a:r>
              <a:rPr lang="de-DE" dirty="0"/>
              <a:t>RAP-UEFA2022-2: SPA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BE18E1-554F-D06E-82FF-87101D02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Online Kurs Talentgruppe FVBJ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80392C-127C-CF95-D29C-FFFC290A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4DF-F22C-D04A-BE4F-D43EFA5246D6}" type="slidenum">
              <a:rPr lang="de-DE" smtClean="0"/>
              <a:t>9</a:t>
            </a:fld>
            <a:endParaRPr lang="de-DE"/>
          </a:p>
        </p:txBody>
      </p:sp>
      <p:pic>
        <p:nvPicPr>
          <p:cNvPr id="5" name="Grafik 4" descr="Ein Bild, das Screenshot, gelb, Design, Darstellung enthält.&#10;&#10;Automatisch generierte Beschreibung">
            <a:extLst>
              <a:ext uri="{FF2B5EF4-FFF2-40B4-BE49-F238E27FC236}">
                <a16:creationId xmlns:a16="http://schemas.microsoft.com/office/drawing/2014/main" id="{1642F73B-9CCF-ADA1-F26E-226CEE779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45256"/>
            <a:ext cx="1498600" cy="1765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67EABB5-448A-3F85-4621-9ECA7D29E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87" y="1817141"/>
            <a:ext cx="7500807" cy="44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2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Breitbild</PresentationFormat>
  <Paragraphs>103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SPA DOGSO</vt:lpstr>
      <vt:lpstr>SPA vs. DOGSO</vt:lpstr>
      <vt:lpstr>SPA vs. DOGSO criteria</vt:lpstr>
      <vt:lpstr>Inside the penalty area reduction of the disciplinary sanction</vt:lpstr>
      <vt:lpstr>Breakout Rooms</vt:lpstr>
      <vt:lpstr>Videotest – Clip B9 RAP-UEFA2022-2: SPA</vt:lpstr>
      <vt:lpstr>Videotest – Clip B11 RAP-UEFA2022-2: SPA</vt:lpstr>
      <vt:lpstr>Videotest – Clip B16 RAP-UEFA2022-2: DOGSO</vt:lpstr>
      <vt:lpstr>Videotest – Clip B17 RAP-UEFA2022-2: SPA</vt:lpstr>
      <vt:lpstr>Videotest – Clip B19 RAP-UEFA2022-2: DOGSO (with attempt)</vt:lpstr>
      <vt:lpstr>SPA vs. DOGSO</vt:lpstr>
      <vt:lpstr>SPA vs. Lack of respect</vt:lpstr>
      <vt:lpstr>SPA vs. DOGSO – Handball</vt:lpstr>
      <vt:lpstr>Shot on Goal  meaning</vt:lpstr>
      <vt:lpstr>Handball offences PK / DFK and Yellow Card</vt:lpstr>
      <vt:lpstr>Conclusions</vt:lpstr>
      <vt:lpstr>Questions</vt:lpstr>
      <vt:lpstr>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 DOGSO</dc:title>
  <dc:creator>Jaussi, Jonathan (STUDENTS)</dc:creator>
  <cp:lastModifiedBy>Horisberger Stefan (MP-VS-BEV-VGB-BNOW-FVP)</cp:lastModifiedBy>
  <cp:revision>48</cp:revision>
  <dcterms:created xsi:type="dcterms:W3CDTF">2023-04-17T14:20:57Z</dcterms:created>
  <dcterms:modified xsi:type="dcterms:W3CDTF">2023-07-18T18:46:13Z</dcterms:modified>
</cp:coreProperties>
</file>